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emi Bold"/>
      <p:regular r:id="rId17"/>
    </p:embeddedFont>
    <p:embeddedFont>
      <p:font typeface="Nunito Semi Bold"/>
      <p:regular r:id="rId18"/>
    </p:embeddedFont>
    <p:embeddedFont>
      <p:font typeface="Nunito Semi Bold"/>
      <p:regular r:id="rId19"/>
    </p:embeddedFont>
    <p:embeddedFont>
      <p:font typeface="Nunito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Logistic Regression: A Comprehensive Guide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provides a comprehensive overview of logistic regression, covering its fundamentals, applications, and considerations for effective implementation.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523428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497949"/>
            <a:ext cx="1872972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00002E"/>
                </a:solidFill>
                <a:latin typeface="PT Sans Bold" pitchFamily="34" charset="0"/>
                <a:ea typeface="PT Sans Bold" pitchFamily="34" charset="-122"/>
                <a:cs typeface="PT Sans Bold" pitchFamily="34" charset="-120"/>
              </a:rPr>
              <a:t>by Pankaj Patil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22420"/>
            <a:ext cx="99236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When Logistic Regression Works Well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54610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95901" y="5454610"/>
            <a:ext cx="30880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Linearly Separable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5950148"/>
            <a:ext cx="35005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Performs well when classes are separable through a linear boundary.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454610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93951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Binary Classification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93951" y="5950148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Best suited for problems with exactly two classes.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454610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92001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Interpretability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92001" y="5950148"/>
            <a:ext cx="350055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Useful when you need to understand the influence of features on predictions.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74005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Logistic Regression?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Binary Classification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Predicts the probability of a binary outcome (e.g., 0 or 1).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Spam detection, disease diagnosis, credit scoring, and more.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92427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Logistic Function and Logit Function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Sigmoid Function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Maps any real-valued number to the (0, 1) interval.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Logit Function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Inverse of the sigmoid function, linear combination of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204" y="2198251"/>
            <a:ext cx="4887873" cy="38329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2547461"/>
            <a:ext cx="74152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Logistic vs Linear Regression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837724" y="3610451"/>
            <a:ext cx="7468553" cy="2071568"/>
          </a:xfrm>
          <a:prstGeom prst="roundRect">
            <a:avLst>
              <a:gd name="adj" fmla="val 173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45344" y="3618071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85493" y="376928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Aspect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3573185" y="3769281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Logistic Regression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6057067" y="376928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Linear Regression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845344" y="4303514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085493" y="445472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Output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3573185" y="4454723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Probability (0 to 1)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6057067" y="445472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Continuous value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845344" y="4988957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085493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Type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3573185" y="5140166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Classification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6057067" y="514016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Regression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256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Assumptions of Logistic Regression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92648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354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Perfect Separation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3850362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feature should perfectly predict the outcome.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092648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3833" y="33548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Multicollinearity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53833" y="3850362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Features should not be highly correlated.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1790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99899" y="5380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Outliers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9899" y="5875615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Logistic regression can be sensitive to outliers.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11790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53833" y="53800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Imbalanced Dataset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53833" y="5875615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Struggles with imbalanced target classes.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55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295" y="2824877"/>
            <a:ext cx="6318290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How Logistic Regression Works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770" y="3647480"/>
            <a:ext cx="22860" cy="4075152"/>
          </a:xfrm>
          <a:prstGeom prst="roundRect">
            <a:avLst>
              <a:gd name="adj" fmla="val 1215528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481405" y="4052768"/>
            <a:ext cx="648295" cy="22860"/>
          </a:xfrm>
          <a:prstGeom prst="roundRect">
            <a:avLst>
              <a:gd name="adj" fmla="val 1215528"/>
            </a:avLst>
          </a:prstGeom>
          <a:solidFill>
            <a:srgbClr val="2D4DF2"/>
          </a:solidFill>
          <a:ln/>
        </p:spPr>
      </p:sp>
      <p:sp>
        <p:nvSpPr>
          <p:cNvPr id="6" name="Shape 3"/>
          <p:cNvSpPr/>
          <p:nvPr/>
        </p:nvSpPr>
        <p:spPr>
          <a:xfrm>
            <a:off x="7106841" y="3855839"/>
            <a:ext cx="416719" cy="416719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36738" y="3933349"/>
            <a:ext cx="15692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4117062" y="3832622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8295" y="4216003"/>
            <a:ext cx="564808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Model the log-odds using a linear equation.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0699" y="4978837"/>
            <a:ext cx="648295" cy="22860"/>
          </a:xfrm>
          <a:prstGeom prst="roundRect">
            <a:avLst>
              <a:gd name="adj" fmla="val 1215528"/>
            </a:avLst>
          </a:prstGeom>
          <a:solidFill>
            <a:srgbClr val="018CE1"/>
          </a:solidFill>
          <a:ln/>
        </p:spPr>
      </p:sp>
      <p:sp>
        <p:nvSpPr>
          <p:cNvPr id="11" name="Shape 8"/>
          <p:cNvSpPr/>
          <p:nvPr/>
        </p:nvSpPr>
        <p:spPr>
          <a:xfrm>
            <a:off x="7106841" y="4781907"/>
            <a:ext cx="416719" cy="416719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6738" y="4859417"/>
            <a:ext cx="15692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334018" y="4758690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2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334018" y="5142071"/>
            <a:ext cx="564808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Apply the sigmoid function to map the linear result to a probability.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1405" y="5812393"/>
            <a:ext cx="648295" cy="22860"/>
          </a:xfrm>
          <a:prstGeom prst="roundRect">
            <a:avLst>
              <a:gd name="adj" fmla="val 1215528"/>
            </a:avLst>
          </a:prstGeom>
          <a:solidFill>
            <a:srgbClr val="DA33BF"/>
          </a:solidFill>
          <a:ln/>
        </p:spPr>
      </p:sp>
      <p:sp>
        <p:nvSpPr>
          <p:cNvPr id="16" name="Shape 13"/>
          <p:cNvSpPr/>
          <p:nvPr/>
        </p:nvSpPr>
        <p:spPr>
          <a:xfrm>
            <a:off x="7106841" y="5615464"/>
            <a:ext cx="416719" cy="416719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6738" y="5692973"/>
            <a:ext cx="15692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4117062" y="5592247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3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48295" y="5975628"/>
            <a:ext cx="564808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a threshold to classify predictions as 0 or 1.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500699" y="6645950"/>
            <a:ext cx="648295" cy="22860"/>
          </a:xfrm>
          <a:prstGeom prst="roundRect">
            <a:avLst>
              <a:gd name="adj" fmla="val 1215528"/>
            </a:avLst>
          </a:prstGeom>
          <a:solidFill>
            <a:srgbClr val="2D4DF2"/>
          </a:solidFill>
          <a:ln/>
        </p:spPr>
      </p:sp>
      <p:sp>
        <p:nvSpPr>
          <p:cNvPr id="21" name="Shape 18"/>
          <p:cNvSpPr/>
          <p:nvPr/>
        </p:nvSpPr>
        <p:spPr>
          <a:xfrm>
            <a:off x="7106841" y="6449020"/>
            <a:ext cx="416719" cy="416719"/>
          </a:xfrm>
          <a:prstGeom prst="roundRect">
            <a:avLst>
              <a:gd name="adj" fmla="val 66680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236738" y="6526530"/>
            <a:ext cx="156924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334018" y="6425803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4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334018" y="6809184"/>
            <a:ext cx="564808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 the model using optimization techniques.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1336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Advantages of Logistic Regression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4957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95901" y="32495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Interpretability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3745111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Easy to interpret and understand.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249573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49835" y="3249573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Computational Efficiency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49835" y="4097060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Faster to train on small datasets.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71624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95901" y="5371624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Linearly Separable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95901" y="6219111"/>
            <a:ext cx="2956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Works well when classes are clearly separated.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371624"/>
            <a:ext cx="418862" cy="418862"/>
          </a:xfrm>
          <a:prstGeom prst="roundRect">
            <a:avLst>
              <a:gd name="adj" fmla="val 8572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49835" y="5371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Probabilistic Output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349835" y="5867162"/>
            <a:ext cx="295644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probabilities instead of just binary outcomes.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02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1652" y="3624024"/>
            <a:ext cx="9507498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Disadvantages of Logistic Regression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1652" y="4946571"/>
            <a:ext cx="415766" cy="415766"/>
          </a:xfrm>
          <a:prstGeom prst="roundRect">
            <a:avLst>
              <a:gd name="adj" fmla="val 8572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84948" y="4946571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Linear Boundaries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84948" y="5438537"/>
            <a:ext cx="571154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Cannot capture non-linear relationships.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4024" y="4946571"/>
            <a:ext cx="415766" cy="415766"/>
          </a:xfrm>
          <a:prstGeom prst="roundRect">
            <a:avLst>
              <a:gd name="adj" fmla="val 85729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087320" y="4946571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Sensitive to Outliers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087320" y="5438537"/>
            <a:ext cx="571154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Outliers can skew results, especially in smaller datasets.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1652" y="6323528"/>
            <a:ext cx="415766" cy="415766"/>
          </a:xfrm>
          <a:prstGeom prst="roundRect">
            <a:avLst>
              <a:gd name="adj" fmla="val 85729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84948" y="6323528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Large Feature Spaces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84948" y="6815495"/>
            <a:ext cx="5711547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Performance degrades as the number of features increases.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4024" y="6323528"/>
            <a:ext cx="415766" cy="415766"/>
          </a:xfrm>
          <a:prstGeom prst="roundRect">
            <a:avLst>
              <a:gd name="adj" fmla="val 85729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087320" y="6323528"/>
            <a:ext cx="3020854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Imbalanced Data Issues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87320" y="6815495"/>
            <a:ext cx="571154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Poor performance on highly imbalanced datasets.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7295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 Cases of Logistic Regression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539960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Medical Diagnosis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3873222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Predicting the presence or absence of a disease.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27" y="2539960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Spam Classification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3873222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Identifying whether an email is spam or not.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57336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7724" y="61950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Credit Scoring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7724" y="6690598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Determining whether a loan application is approved or denied.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427" y="5357336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51427" y="61950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Customer Churn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51427" y="6690598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Predicting whether a customer will leave a service.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2025-01-20T15:36:50Z</dcterms:created>
  <dcterms:modified xsi:type="dcterms:W3CDTF">2025-01-20T15:36:50Z</dcterms:modified>
</cp:coreProperties>
</file>